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0" r:id="rId2"/>
    <p:sldMasterId id="2147483762" r:id="rId3"/>
  </p:sldMasterIdLst>
  <p:sldIdLst>
    <p:sldId id="270" r:id="rId4"/>
    <p:sldId id="256" r:id="rId5"/>
    <p:sldId id="257" r:id="rId6"/>
    <p:sldId id="258" r:id="rId7"/>
    <p:sldId id="263" r:id="rId8"/>
    <p:sldId id="259" r:id="rId9"/>
    <p:sldId id="260" r:id="rId10"/>
    <p:sldId id="264" r:id="rId11"/>
    <p:sldId id="265" r:id="rId12"/>
    <p:sldId id="267" r:id="rId13"/>
    <p:sldId id="268" r:id="rId14"/>
    <p:sldId id="269" r:id="rId15"/>
    <p:sldId id="272" r:id="rId16"/>
    <p:sldId id="271" r:id="rId17"/>
    <p:sldId id="273" r:id="rId18"/>
    <p:sldId id="274"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9D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tıklayın</a:t>
            </a:r>
            <a:endParaRPr lang="en-US" dirty="0"/>
          </a:p>
        </p:txBody>
      </p:sp>
      <p:sp>
        <p:nvSpPr>
          <p:cNvPr id="7" name="Date Placeholder 6"/>
          <p:cNvSpPr>
            <a:spLocks noGrp="1"/>
          </p:cNvSpPr>
          <p:nvPr>
            <p:ph type="dt" sz="half" idx="10"/>
          </p:nvPr>
        </p:nvSpPr>
        <p:spPr/>
        <p:txBody>
          <a:bodyPr/>
          <a:lstStyle/>
          <a:p>
            <a:fld id="{C74EE1E7-2B5C-4733-A00D-79CD0838A27D}" type="datetimeFigureOut">
              <a:rPr lang="tr-TR" smtClean="0"/>
              <a:t>25.12.2024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59252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547110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794378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136052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645475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968534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8" name="Date Placeholder 7"/>
          <p:cNvSpPr>
            <a:spLocks noGrp="1"/>
          </p:cNvSpPr>
          <p:nvPr>
            <p:ph type="dt" sz="half" idx="10"/>
          </p:nvPr>
        </p:nvSpPr>
        <p:spPr/>
        <p:txBody>
          <a:bodyPr/>
          <a:lstStyle/>
          <a:p>
            <a:fld id="{C74EE1E7-2B5C-4733-A00D-79CD0838A27D}" type="datetimeFigureOut">
              <a:rPr lang="tr-TR" smtClean="0"/>
              <a:t>25.12.2024</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960145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2" name="Date Placeholder 1"/>
          <p:cNvSpPr>
            <a:spLocks noGrp="1"/>
          </p:cNvSpPr>
          <p:nvPr>
            <p:ph type="dt" sz="half" idx="10"/>
          </p:nvPr>
        </p:nvSpPr>
        <p:spPr/>
        <p:txBody>
          <a:bodyPr/>
          <a:lstStyle/>
          <a:p>
            <a:fld id="{C74EE1E7-2B5C-4733-A00D-79CD0838A27D}" type="datetimeFigureOut">
              <a:rPr lang="tr-TR" smtClean="0"/>
              <a:t>25.12.2024</a:t>
            </a:fld>
            <a:endParaRPr lang="tr-TR"/>
          </a:p>
        </p:txBody>
      </p:sp>
      <p:sp>
        <p:nvSpPr>
          <p:cNvPr id="11" name="Footer Placeholder 10"/>
          <p:cNvSpPr>
            <a:spLocks noGrp="1"/>
          </p:cNvSpPr>
          <p:nvPr>
            <p:ph type="ftr" sz="quarter" idx="11"/>
          </p:nvPr>
        </p:nvSpPr>
        <p:spPr/>
        <p:txBody>
          <a:bodyPr/>
          <a:lstStyle/>
          <a:p>
            <a:endParaRPr lang="tr-TR"/>
          </a:p>
        </p:txBody>
      </p:sp>
      <p:sp>
        <p:nvSpPr>
          <p:cNvPr id="12" name="Slide Number Placeholder 11"/>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80265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mtClean="0"/>
              <a:t>Asıl başlık stili için tıklatın</a:t>
            </a:r>
            <a:endParaRPr lang="en-US" dirty="0"/>
          </a:p>
        </p:txBody>
      </p:sp>
      <p:sp>
        <p:nvSpPr>
          <p:cNvPr id="2" name="Date Placeholder 1"/>
          <p:cNvSpPr>
            <a:spLocks noGrp="1"/>
          </p:cNvSpPr>
          <p:nvPr>
            <p:ph type="dt" sz="half" idx="10"/>
          </p:nvPr>
        </p:nvSpPr>
        <p:spPr/>
        <p:txBody>
          <a:bodyPr/>
          <a:lstStyle/>
          <a:p>
            <a:fld id="{C74EE1E7-2B5C-4733-A00D-79CD0838A27D}" type="datetimeFigureOut">
              <a:rPr lang="tr-TR" smtClean="0"/>
              <a:t>25.12.2024</a:t>
            </a:fld>
            <a:endParaRPr lang="tr-TR"/>
          </a:p>
        </p:txBody>
      </p:sp>
      <p:sp>
        <p:nvSpPr>
          <p:cNvPr id="7" name="Footer Placeholder 6"/>
          <p:cNvSpPr>
            <a:spLocks noGrp="1"/>
          </p:cNvSpPr>
          <p:nvPr>
            <p:ph type="ftr" sz="quarter" idx="11"/>
          </p:nvPr>
        </p:nvSpPr>
        <p:spPr/>
        <p:txBody>
          <a:bodyPr/>
          <a:lstStyle/>
          <a:p>
            <a:endParaRPr lang="tr-TR"/>
          </a:p>
        </p:txBody>
      </p:sp>
      <p:sp>
        <p:nvSpPr>
          <p:cNvPr id="8" name="Slide Number Placeholder 7"/>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55733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74EE1E7-2B5C-4733-A00D-79CD0838A27D}" type="datetimeFigureOut">
              <a:rPr lang="tr-TR" smtClean="0"/>
              <a:t>25.12.2024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301603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tr-TR" smtClean="0"/>
              <a:t>Asıl başlık stili için tıklatın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8" name="Date Placeholder 7"/>
          <p:cNvSpPr>
            <a:spLocks noGrp="1"/>
          </p:cNvSpPr>
          <p:nvPr>
            <p:ph type="dt" sz="half" idx="10"/>
          </p:nvPr>
        </p:nvSpPr>
        <p:spPr/>
        <p:txBody>
          <a:bodyPr/>
          <a:lstStyle/>
          <a:p>
            <a:fld id="{C74EE1E7-2B5C-4733-A00D-79CD0838A27D}" type="datetimeFigureOut">
              <a:rPr lang="tr-TR" smtClean="0"/>
              <a:t>25.12.2024</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75931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56345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8" name="Date Placeholder 7"/>
          <p:cNvSpPr>
            <a:spLocks noGrp="1"/>
          </p:cNvSpPr>
          <p:nvPr>
            <p:ph type="dt" sz="half" idx="10"/>
          </p:nvPr>
        </p:nvSpPr>
        <p:spPr/>
        <p:txBody>
          <a:bodyPr/>
          <a:lstStyle/>
          <a:p>
            <a:fld id="{C74EE1E7-2B5C-4733-A00D-79CD0838A27D}" type="datetimeFigureOut">
              <a:rPr lang="tr-TR" smtClean="0"/>
              <a:t>25.12.2024</a:t>
            </a:fld>
            <a:endParaRPr lang="tr-TR"/>
          </a:p>
        </p:txBody>
      </p:sp>
      <p:sp>
        <p:nvSpPr>
          <p:cNvPr id="9" name="Footer Placeholder 8"/>
          <p:cNvSpPr>
            <a:spLocks noGrp="1"/>
          </p:cNvSpPr>
          <p:nvPr>
            <p:ph type="ftr" sz="quarter" idx="11"/>
          </p:nvPr>
        </p:nvSpPr>
        <p:spPr>
          <a:xfrm>
            <a:off x="3499101" y="6356350"/>
            <a:ext cx="5911517" cy="365125"/>
          </a:xfrm>
        </p:spPr>
        <p:txBody>
          <a:bodyPr/>
          <a:lstStyle/>
          <a:p>
            <a:endParaRPr lang="tr-TR"/>
          </a:p>
        </p:txBody>
      </p:sp>
      <p:sp>
        <p:nvSpPr>
          <p:cNvPr id="10" name="Slide Number Placeholder 9"/>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242231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74EE1E7-2B5C-4733-A00D-79CD0838A27D}" type="datetimeFigureOut">
              <a:rPr lang="tr-TR" smtClean="0"/>
              <a:t>25.12.2024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736070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74EE1E7-2B5C-4733-A00D-79CD0838A27D}" type="datetimeFigureOut">
              <a:rPr lang="tr-TR" smtClean="0"/>
              <a:t>25.12.2024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599198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tr-TR" smtClean="0"/>
              <a:t>Asıl başlık stili için tıklatın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654860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862910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lvl1pPr>
              <a:defRPr>
                <a:solidFill>
                  <a:schemeClr val="tx2"/>
                </a:solidFill>
              </a:defRPr>
            </a:lvl1p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AF78C1C-3E97-4DD0-AC05-C9DFEF105761}" type="slidenum">
              <a:rPr lang="tr-TR" smtClean="0"/>
              <a:t>‹#›</a:t>
            </a:fld>
            <a:endParaRPr lang="tr-TR"/>
          </a:p>
        </p:txBody>
      </p:sp>
    </p:spTree>
    <p:extLst>
      <p:ext uri="{BB962C8B-B14F-4D97-AF65-F5344CB8AC3E}">
        <p14:creationId xmlns:p14="http://schemas.microsoft.com/office/powerpoint/2010/main" val="102146120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C74EE1E7-2B5C-4733-A00D-79CD0838A27D}" type="datetimeFigureOut">
              <a:rPr lang="tr-TR" smtClean="0"/>
              <a:t>25.12.2024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960006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74EE1E7-2B5C-4733-A00D-79CD0838A27D}" type="datetimeFigureOut">
              <a:rPr lang="tr-TR" smtClean="0"/>
              <a:t>25.12.2024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16709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74EE1E7-2B5C-4733-A00D-79CD0838A27D}" type="datetimeFigureOut">
              <a:rPr lang="tr-TR" smtClean="0"/>
              <a:t>25.12.2024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81581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EE1E7-2B5C-4733-A00D-79CD0838A27D}" type="datetimeFigureOut">
              <a:rPr lang="tr-TR" smtClean="0"/>
              <a:t>25.12.2024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860216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5884068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C74EE1E7-2B5C-4733-A00D-79CD0838A27D}" type="datetimeFigureOut">
              <a:rPr lang="tr-TR" smtClean="0"/>
              <a:t>25.12.2024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625975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C74EE1E7-2B5C-4733-A00D-79CD0838A27D}" type="datetimeFigureOut">
              <a:rPr lang="tr-TR" smtClean="0"/>
              <a:t>25.12.2024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8555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77467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838200" y="6422854"/>
            <a:ext cx="2743196" cy="365125"/>
          </a:xfrm>
        </p:spPr>
        <p:txBody>
          <a:bodyPr/>
          <a:lstStyle/>
          <a:p>
            <a:fld id="{C74EE1E7-2B5C-4733-A00D-79CD0838A27D}" type="datetimeFigureOut">
              <a:rPr lang="tr-TR" smtClean="0"/>
              <a:t>25.12.2024</a:t>
            </a:fld>
            <a:endParaRPr lang="tr-TR"/>
          </a:p>
        </p:txBody>
      </p:sp>
      <p:sp>
        <p:nvSpPr>
          <p:cNvPr id="5" name="Footer Placeholder 4"/>
          <p:cNvSpPr>
            <a:spLocks noGrp="1"/>
          </p:cNvSpPr>
          <p:nvPr>
            <p:ph type="ftr" sz="quarter" idx="11"/>
          </p:nvPr>
        </p:nvSpPr>
        <p:spPr>
          <a:xfrm>
            <a:off x="3776135" y="6422854"/>
            <a:ext cx="4279669" cy="365125"/>
          </a:xfrm>
        </p:spPr>
        <p:txBody>
          <a:bodyPr/>
          <a:lstStyle/>
          <a:p>
            <a:endParaRPr lang="tr-TR"/>
          </a:p>
        </p:txBody>
      </p:sp>
      <p:sp>
        <p:nvSpPr>
          <p:cNvPr id="6" name="Slide Number Placeholder 5"/>
          <p:cNvSpPr>
            <a:spLocks noGrp="1"/>
          </p:cNvSpPr>
          <p:nvPr>
            <p:ph type="sldNum" sz="quarter" idx="12"/>
          </p:nvPr>
        </p:nvSpPr>
        <p:spPr>
          <a:xfrm>
            <a:off x="8073048" y="6422854"/>
            <a:ext cx="879759" cy="365125"/>
          </a:xfrm>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4044825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C74EE1E7-2B5C-4733-A00D-79CD0838A27D}" type="datetimeFigureOut">
              <a:rPr lang="tr-TR" smtClean="0"/>
              <a:t>25.12.2024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129258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74EE1E7-2B5C-4733-A00D-79CD0838A27D}" type="datetimeFigureOut">
              <a:rPr lang="tr-TR" smtClean="0"/>
              <a:t>25.12.2024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488400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74EE1E7-2B5C-4733-A00D-79CD0838A27D}" type="datetimeFigureOut">
              <a:rPr lang="tr-TR" smtClean="0"/>
              <a:t>25.12.2024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76809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EE1E7-2B5C-4733-A00D-79CD0838A27D}" type="datetimeFigureOut">
              <a:rPr lang="tr-TR" smtClean="0"/>
              <a:t>25.12.2024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206900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tr-TR" smtClean="0"/>
              <a:t>Asıl metin stillerini düzenle</a:t>
            </a:r>
          </a:p>
        </p:txBody>
      </p:sp>
      <p:sp>
        <p:nvSpPr>
          <p:cNvPr id="5" name="Date Placeholder 4"/>
          <p:cNvSpPr>
            <a:spLocks noGrp="1"/>
          </p:cNvSpPr>
          <p:nvPr>
            <p:ph type="dt" sz="half" idx="10"/>
          </p:nvPr>
        </p:nvSpPr>
        <p:spPr/>
        <p:txBody>
          <a:bodyPr/>
          <a:lstStyle/>
          <a:p>
            <a:fld id="{C74EE1E7-2B5C-4733-A00D-79CD0838A27D}" type="datetimeFigureOut">
              <a:rPr lang="tr-TR" smtClean="0"/>
              <a:t>25.12.2024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AF78C1C-3E97-4DD0-AC05-C9DFEF105761}" type="slidenum">
              <a:rPr lang="tr-TR" smtClean="0"/>
              <a:t>‹#›</a:t>
            </a:fld>
            <a:endParaRPr lang="tr-TR"/>
          </a:p>
        </p:txBody>
      </p:sp>
    </p:spTree>
    <p:extLst>
      <p:ext uri="{BB962C8B-B14F-4D97-AF65-F5344CB8AC3E}">
        <p14:creationId xmlns:p14="http://schemas.microsoft.com/office/powerpoint/2010/main" val="402156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Date Placeholder 8"/>
          <p:cNvSpPr>
            <a:spLocks noGrp="1"/>
          </p:cNvSpPr>
          <p:nvPr>
            <p:ph type="dt" sz="half" idx="10"/>
          </p:nvPr>
        </p:nvSpPr>
        <p:spPr/>
        <p:txBody>
          <a:bodyPr/>
          <a:lstStyle/>
          <a:p>
            <a:fld id="{C74EE1E7-2B5C-4733-A00D-79CD0838A27D}" type="datetimeFigureOut">
              <a:rPr lang="tr-TR" smtClean="0"/>
              <a:t>25.12.2024</a:t>
            </a:fld>
            <a:endParaRPr lang="tr-TR"/>
          </a:p>
        </p:txBody>
      </p:sp>
      <p:sp>
        <p:nvSpPr>
          <p:cNvPr id="10" name="Footer Placeholder 9"/>
          <p:cNvSpPr>
            <a:spLocks noGrp="1"/>
          </p:cNvSpPr>
          <p:nvPr>
            <p:ph type="ftr" sz="quarter" idx="11"/>
          </p:nvPr>
        </p:nvSpPr>
        <p:spPr/>
        <p:txBody>
          <a:bodyPr/>
          <a:lstStyle/>
          <a:p>
            <a:endParaRPr lang="tr-TR"/>
          </a:p>
        </p:txBody>
      </p:sp>
      <p:sp>
        <p:nvSpPr>
          <p:cNvPr id="11" name="Slide Number Placeholder 10"/>
          <p:cNvSpPr>
            <a:spLocks noGrp="1"/>
          </p:cNvSpPr>
          <p:nvPr>
            <p:ph type="sldNum" sz="quarter" idx="12"/>
          </p:nvPr>
        </p:nvSpPr>
        <p:spPr/>
        <p:txBody>
          <a:bodyPr/>
          <a:lstStyle/>
          <a:p>
            <a:fld id="{5AF78C1C-3E97-4DD0-AC05-C9DFEF105761}" type="slidenum">
              <a:rPr lang="tr-TR" smtClean="0"/>
              <a:t>‹#›</a:t>
            </a:fld>
            <a:endParaRPr lang="tr-TR"/>
          </a:p>
        </p:txBody>
      </p:sp>
    </p:spTree>
    <p:extLst>
      <p:ext uri="{BB962C8B-B14F-4D97-AF65-F5344CB8AC3E}">
        <p14:creationId xmlns:p14="http://schemas.microsoft.com/office/powerpoint/2010/main" val="3989622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74EE1E7-2B5C-4733-A00D-79CD0838A27D}" type="datetimeFigureOut">
              <a:rPr lang="tr-TR" smtClean="0"/>
              <a:t>25.12.2024</a:t>
            </a:fld>
            <a:endParaRPr lang="tr-T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tr-T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5AF78C1C-3E97-4DD0-AC05-C9DFEF105761}" type="slidenum">
              <a:rPr lang="tr-TR" smtClean="0"/>
              <a:t>‹#›</a:t>
            </a:fld>
            <a:endParaRPr lang="tr-TR"/>
          </a:p>
        </p:txBody>
      </p:sp>
    </p:spTree>
    <p:extLst>
      <p:ext uri="{BB962C8B-B14F-4D97-AF65-F5344CB8AC3E}">
        <p14:creationId xmlns:p14="http://schemas.microsoft.com/office/powerpoint/2010/main" val="102282054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74EE1E7-2B5C-4733-A00D-79CD0838A27D}" type="datetimeFigureOut">
              <a:rPr lang="tr-TR" smtClean="0"/>
              <a:t>25.12.2024</a:t>
            </a:fld>
            <a:endParaRPr lang="tr-T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tr-T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AF78C1C-3E97-4DD0-AC05-C9DFEF105761}" type="slidenum">
              <a:rPr lang="tr-TR" smtClean="0"/>
              <a:t>‹#›</a:t>
            </a:fld>
            <a:endParaRPr lang="tr-TR"/>
          </a:p>
        </p:txBody>
      </p:sp>
    </p:spTree>
    <p:extLst>
      <p:ext uri="{BB962C8B-B14F-4D97-AF65-F5344CB8AC3E}">
        <p14:creationId xmlns:p14="http://schemas.microsoft.com/office/powerpoint/2010/main" val="171405064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C74EE1E7-2B5C-4733-A00D-79CD0838A27D}" type="datetimeFigureOut">
              <a:rPr lang="tr-TR" smtClean="0"/>
              <a:t>25.12.2024</a:t>
            </a:fld>
            <a:endParaRPr lang="tr-T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tr-T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5AF78C1C-3E97-4DD0-AC05-C9DFEF105761}" type="slidenum">
              <a:rPr lang="tr-TR" smtClean="0"/>
              <a:t>‹#›</a:t>
            </a:fld>
            <a:endParaRPr lang="tr-TR"/>
          </a:p>
        </p:txBody>
      </p:sp>
    </p:spTree>
    <p:extLst>
      <p:ext uri="{BB962C8B-B14F-4D97-AF65-F5344CB8AC3E}">
        <p14:creationId xmlns:p14="http://schemas.microsoft.com/office/powerpoint/2010/main" val="987608480"/>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ikdörtgen 2"/>
          <p:cNvSpPr/>
          <p:nvPr/>
        </p:nvSpPr>
        <p:spPr>
          <a:xfrm>
            <a:off x="0" y="925216"/>
            <a:ext cx="6192715" cy="1920526"/>
          </a:xfrm>
          <a:prstGeom prst="rect">
            <a:avLst/>
          </a:prstGeom>
        </p:spPr>
        <p:txBody>
          <a:bodyPr wrap="square">
            <a:spAutoFit/>
          </a:bodyPr>
          <a:lstStyle/>
          <a:p>
            <a:pPr algn="ctr">
              <a:lnSpc>
                <a:spcPct val="115000"/>
              </a:lnSpc>
              <a:spcAft>
                <a:spcPts val="0"/>
              </a:spcAft>
            </a:pPr>
            <a:r>
              <a:rPr lang="tr-TR" sz="3600" b="1" dirty="0">
                <a:latin typeface="Segoe UI Semibold" panose="020B0702040204020203" pitchFamily="34" charset="0"/>
                <a:ea typeface="Times New Roman" panose="02020603050405020304" pitchFamily="18" charset="0"/>
                <a:cs typeface="Segoe UI Semibold" panose="020B0702040204020203" pitchFamily="34" charset="0"/>
              </a:rPr>
              <a:t>TEMEL GÖRÜNTÜ İŞLEME TEKNİKLERİ İLE </a:t>
            </a:r>
            <a:endParaRPr lang="tr-TR" sz="3600" dirty="0" smtClean="0">
              <a:effectLst/>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tr-TR" sz="3600" b="1" dirty="0">
                <a:latin typeface="Segoe UI Semibold" panose="020B0702040204020203" pitchFamily="34" charset="0"/>
                <a:ea typeface="Times New Roman" panose="02020603050405020304" pitchFamily="18" charset="0"/>
                <a:cs typeface="Segoe UI Semibold" panose="020B0702040204020203" pitchFamily="34" charset="0"/>
              </a:rPr>
              <a:t>ARABA PLAKASI TESPİTİ</a:t>
            </a:r>
            <a:endParaRPr lang="tr-TR" sz="3600" dirty="0">
              <a:latin typeface="Segoe UI Semibold" panose="020B0702040204020203" pitchFamily="34" charset="0"/>
              <a:cs typeface="Segoe UI Semibold" panose="020B0702040204020203" pitchFamily="34" charset="0"/>
            </a:endParaRPr>
          </a:p>
        </p:txBody>
      </p:sp>
      <p:sp>
        <p:nvSpPr>
          <p:cNvPr id="4" name="Dikdörtgen 3"/>
          <p:cNvSpPr/>
          <p:nvPr/>
        </p:nvSpPr>
        <p:spPr>
          <a:xfrm>
            <a:off x="1251437" y="5154316"/>
            <a:ext cx="3830518" cy="941796"/>
          </a:xfrm>
          <a:prstGeom prst="rect">
            <a:avLst/>
          </a:prstGeom>
        </p:spPr>
        <p:txBody>
          <a:bodyPr wrap="square">
            <a:spAutoFit/>
          </a:bodyPr>
          <a:lstStyle/>
          <a:p>
            <a:pPr algn="ctr">
              <a:lnSpc>
                <a:spcPct val="115000"/>
              </a:lnSpc>
              <a:spcAft>
                <a:spcPts val="0"/>
              </a:spcAft>
            </a:pPr>
            <a:r>
              <a:rPr lang="tr-TR" sz="2400" b="1" i="1" dirty="0" smtClean="0">
                <a:latin typeface="Segoe UI Semibold" panose="020B0702040204020203" pitchFamily="34" charset="0"/>
                <a:ea typeface="Times New Roman" panose="02020603050405020304" pitchFamily="18" charset="0"/>
                <a:cs typeface="Segoe UI Semibold" panose="020B0702040204020203" pitchFamily="34" charset="0"/>
              </a:rPr>
              <a:t>Umut Mehmet Erdem</a:t>
            </a:r>
          </a:p>
          <a:p>
            <a:pPr algn="ctr">
              <a:lnSpc>
                <a:spcPct val="115000"/>
              </a:lnSpc>
              <a:spcAft>
                <a:spcPts val="0"/>
              </a:spcAft>
            </a:pPr>
            <a:r>
              <a:rPr lang="tr-TR" sz="2400" b="1" i="1" dirty="0" smtClean="0">
                <a:latin typeface="Segoe UI Semibold" panose="020B0702040204020203" pitchFamily="34" charset="0"/>
                <a:cs typeface="Segoe UI Semibold" panose="020B0702040204020203" pitchFamily="34" charset="0"/>
              </a:rPr>
              <a:t>200102002025</a:t>
            </a:r>
            <a:endParaRPr lang="tr-TR" sz="2400" i="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6734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1119554" y="351693"/>
            <a:ext cx="9952892" cy="523220"/>
          </a:xfrm>
          <a:prstGeom prst="rect">
            <a:avLst/>
          </a:prstGeom>
          <a:noFill/>
        </p:spPr>
        <p:txBody>
          <a:bodyPr wrap="square" rtlCol="0">
            <a:spAutoFit/>
          </a:bodyPr>
          <a:lstStyle/>
          <a:p>
            <a:pPr algn="ctr"/>
            <a:r>
              <a:rPr lang="tr-TR" sz="2800" dirty="0" smtClean="0">
                <a:latin typeface="Cascadia Mono SemiBold" panose="020B0609020000020004" pitchFamily="49" charset="0"/>
                <a:cs typeface="Cascadia Mono SemiBold" panose="020B0609020000020004" pitchFamily="49" charset="0"/>
              </a:rPr>
              <a:t>Tüm Görseller için Sonuç Tablosu</a:t>
            </a:r>
            <a:endParaRPr lang="tr-TR" sz="2800" dirty="0">
              <a:latin typeface="Cascadia Mono SemiBold" panose="020B0609020000020004" pitchFamily="49" charset="0"/>
              <a:cs typeface="Cascadia Mono SemiBold" panose="020B0609020000020004" pitchFamily="49" charset="0"/>
            </a:endParaRPr>
          </a:p>
        </p:txBody>
      </p:sp>
      <p:graphicFrame>
        <p:nvGraphicFramePr>
          <p:cNvPr id="2" name="Tablo 1"/>
          <p:cNvGraphicFramePr>
            <a:graphicFrameLocks noGrp="1"/>
          </p:cNvGraphicFramePr>
          <p:nvPr>
            <p:extLst>
              <p:ext uri="{D42A27DB-BD31-4B8C-83A1-F6EECF244321}">
                <p14:modId xmlns:p14="http://schemas.microsoft.com/office/powerpoint/2010/main" val="4074798171"/>
              </p:ext>
            </p:extLst>
          </p:nvPr>
        </p:nvGraphicFramePr>
        <p:xfrm>
          <a:off x="1300981" y="1422643"/>
          <a:ext cx="9389070" cy="3041644"/>
        </p:xfrm>
        <a:graphic>
          <a:graphicData uri="http://schemas.openxmlformats.org/drawingml/2006/table">
            <a:tbl>
              <a:tblPr firstRow="1" bandRow="1">
                <a:tableStyleId>{284E427A-3D55-4303-BF80-6455036E1DE7}</a:tableStyleId>
              </a:tblPr>
              <a:tblGrid>
                <a:gridCol w="3129690">
                  <a:extLst>
                    <a:ext uri="{9D8B030D-6E8A-4147-A177-3AD203B41FA5}">
                      <a16:colId xmlns:a16="http://schemas.microsoft.com/office/drawing/2014/main" val="947643153"/>
                    </a:ext>
                  </a:extLst>
                </a:gridCol>
                <a:gridCol w="3129690">
                  <a:extLst>
                    <a:ext uri="{9D8B030D-6E8A-4147-A177-3AD203B41FA5}">
                      <a16:colId xmlns:a16="http://schemas.microsoft.com/office/drawing/2014/main" val="3771414159"/>
                    </a:ext>
                  </a:extLst>
                </a:gridCol>
                <a:gridCol w="3129690">
                  <a:extLst>
                    <a:ext uri="{9D8B030D-6E8A-4147-A177-3AD203B41FA5}">
                      <a16:colId xmlns:a16="http://schemas.microsoft.com/office/drawing/2014/main" val="2019514639"/>
                    </a:ext>
                  </a:extLst>
                </a:gridCol>
              </a:tblGrid>
              <a:tr h="428376">
                <a:tc>
                  <a:txBody>
                    <a:bodyPr/>
                    <a:lstStyle/>
                    <a:p>
                      <a:r>
                        <a:rPr lang="tr-TR" sz="2400" dirty="0" smtClean="0">
                          <a:solidFill>
                            <a:schemeClr val="bg1"/>
                          </a:solidFill>
                          <a:effectLst>
                            <a:outerShdw blurRad="38100" dist="38100" dir="2700000" algn="tl">
                              <a:srgbClr val="000000">
                                <a:alpha val="43137"/>
                              </a:srgbClr>
                            </a:outerShdw>
                          </a:effectLst>
                        </a:rPr>
                        <a:t>Seviyeler</a:t>
                      </a:r>
                      <a:endParaRPr lang="tr-TR" sz="2100" dirty="0">
                        <a:solidFill>
                          <a:schemeClr val="bg1"/>
                        </a:solidFill>
                        <a:effectLst>
                          <a:outerShdw blurRad="38100" dist="38100" dir="2700000" algn="tl">
                            <a:srgbClr val="000000">
                              <a:alpha val="43137"/>
                            </a:srgbClr>
                          </a:outerShdw>
                        </a:effectLst>
                      </a:endParaRPr>
                    </a:p>
                  </a:txBody>
                  <a:tcPr marL="105627" marR="105627" marT="52814" marB="52814"/>
                </a:tc>
                <a:tc>
                  <a:txBody>
                    <a:bodyPr/>
                    <a:lstStyle/>
                    <a:p>
                      <a:r>
                        <a:rPr lang="tr-TR" sz="2100" b="1" u="none" dirty="0" smtClean="0">
                          <a:solidFill>
                            <a:schemeClr val="bg1"/>
                          </a:solidFill>
                          <a:effectLst>
                            <a:outerShdw blurRad="38100" dist="38100" dir="2700000" algn="tl">
                              <a:srgbClr val="000000">
                                <a:alpha val="43137"/>
                              </a:srgbClr>
                            </a:outerShdw>
                          </a:effectLst>
                        </a:rPr>
                        <a:t>Eğitim Görselleri</a:t>
                      </a:r>
                      <a:endParaRPr lang="tr-TR" sz="2100" b="1" u="none" dirty="0">
                        <a:solidFill>
                          <a:schemeClr val="bg1"/>
                        </a:solidFill>
                        <a:effectLst>
                          <a:outerShdw blurRad="38100" dist="38100" dir="2700000" algn="tl">
                            <a:srgbClr val="000000">
                              <a:alpha val="43137"/>
                            </a:srgbClr>
                          </a:outerShdw>
                        </a:effectLst>
                      </a:endParaRPr>
                    </a:p>
                  </a:txBody>
                  <a:tcPr marL="105627" marR="105627" marT="52814" marB="52814"/>
                </a:tc>
                <a:tc>
                  <a:txBody>
                    <a:bodyPr/>
                    <a:lstStyle/>
                    <a:p>
                      <a:r>
                        <a:rPr lang="tr-TR" sz="2100" b="1" u="none" dirty="0" smtClean="0">
                          <a:solidFill>
                            <a:schemeClr val="bg1"/>
                          </a:solidFill>
                          <a:effectLst>
                            <a:outerShdw blurRad="38100" dist="38100" dir="2700000" algn="tl">
                              <a:srgbClr val="000000">
                                <a:alpha val="43137"/>
                              </a:srgbClr>
                            </a:outerShdw>
                          </a:effectLst>
                        </a:rPr>
                        <a:t>Test Görselleri</a:t>
                      </a:r>
                      <a:endParaRPr lang="tr-TR" sz="2100" b="1" u="none" dirty="0">
                        <a:solidFill>
                          <a:schemeClr val="bg1"/>
                        </a:solidFill>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3540614630"/>
                  </a:ext>
                </a:extLst>
              </a:tr>
              <a:tr h="428376">
                <a:tc>
                  <a:txBody>
                    <a:bodyPr/>
                    <a:lstStyle/>
                    <a:p>
                      <a:r>
                        <a:rPr lang="tr-TR" sz="2100" i="1" dirty="0" smtClean="0"/>
                        <a:t>Kolay</a:t>
                      </a:r>
                      <a:r>
                        <a:rPr lang="tr-TR" sz="2100" i="1" baseline="0" dirty="0" smtClean="0"/>
                        <a:t> 1</a:t>
                      </a:r>
                      <a:endParaRPr lang="tr-TR" sz="2100" i="1" dirty="0"/>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3612785385"/>
                  </a:ext>
                </a:extLst>
              </a:tr>
              <a:tr h="428376">
                <a:tc>
                  <a:txBody>
                    <a:bodyPr/>
                    <a:lstStyle/>
                    <a:p>
                      <a:r>
                        <a:rPr lang="tr-TR" sz="2100" i="1" dirty="0" smtClean="0"/>
                        <a:t>Kolay 2</a:t>
                      </a:r>
                      <a:endParaRPr lang="tr-TR" sz="2100" i="1" dirty="0"/>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3506993454"/>
                  </a:ext>
                </a:extLst>
              </a:tr>
              <a:tr h="428376">
                <a:tc>
                  <a:txBody>
                    <a:bodyPr/>
                    <a:lstStyle/>
                    <a:p>
                      <a:r>
                        <a:rPr lang="tr-TR" sz="2100" i="1" dirty="0" smtClean="0"/>
                        <a:t>Orta   1</a:t>
                      </a:r>
                      <a:endParaRPr lang="tr-TR" sz="2100" i="1" dirty="0"/>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3466422660"/>
                  </a:ext>
                </a:extLst>
              </a:tr>
              <a:tr h="428376">
                <a:tc>
                  <a:txBody>
                    <a:bodyPr/>
                    <a:lstStyle/>
                    <a:p>
                      <a:r>
                        <a:rPr lang="tr-TR" sz="2100" i="1" dirty="0" smtClean="0"/>
                        <a:t>Orta   2</a:t>
                      </a:r>
                      <a:endParaRPr lang="tr-TR" sz="2100" i="1" dirty="0"/>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1435820389"/>
                  </a:ext>
                </a:extLst>
              </a:tr>
              <a:tr h="428376">
                <a:tc>
                  <a:txBody>
                    <a:bodyPr/>
                    <a:lstStyle/>
                    <a:p>
                      <a:r>
                        <a:rPr lang="tr-TR" sz="2100" i="1" dirty="0" smtClean="0"/>
                        <a:t>Zor     1</a:t>
                      </a:r>
                      <a:endParaRPr lang="tr-TR" sz="2100" i="1" dirty="0"/>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3364855024"/>
                  </a:ext>
                </a:extLst>
              </a:tr>
              <a:tr h="428376">
                <a:tc>
                  <a:txBody>
                    <a:bodyPr/>
                    <a:lstStyle/>
                    <a:p>
                      <a:r>
                        <a:rPr lang="tr-TR" sz="2100" i="1" dirty="0" smtClean="0"/>
                        <a:t>Zor     2</a:t>
                      </a:r>
                      <a:endParaRPr lang="tr-TR" sz="2100" i="1" dirty="0"/>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tc>
                  <a:txBody>
                    <a:bodyPr/>
                    <a:lstStyle/>
                    <a:p>
                      <a:pPr algn="ctr"/>
                      <a:r>
                        <a:rPr lang="tr-TR" sz="1800" b="0" i="0" kern="1200" dirty="0" smtClean="0">
                          <a:solidFill>
                            <a:schemeClr val="dk1"/>
                          </a:solidFill>
                          <a:effectLst>
                            <a:outerShdw blurRad="38100" dist="38100" dir="2700000" algn="tl">
                              <a:srgbClr val="000000">
                                <a:alpha val="43137"/>
                              </a:srgbClr>
                            </a:outerShdw>
                          </a:effectLst>
                          <a:latin typeface="+mn-lt"/>
                          <a:ea typeface="+mn-ea"/>
                          <a:cs typeface="+mn-cs"/>
                        </a:rPr>
                        <a:t>×</a:t>
                      </a:r>
                      <a:endParaRPr lang="tr-TR" sz="2100" dirty="0">
                        <a:effectLst>
                          <a:outerShdw blurRad="38100" dist="38100" dir="2700000" algn="tl">
                            <a:srgbClr val="000000">
                              <a:alpha val="43137"/>
                            </a:srgbClr>
                          </a:outerShdw>
                        </a:effectLst>
                      </a:endParaRPr>
                    </a:p>
                  </a:txBody>
                  <a:tcPr marL="105627" marR="105627" marT="52814" marB="52814"/>
                </a:tc>
                <a:extLst>
                  <a:ext uri="{0D108BD9-81ED-4DB2-BD59-A6C34878D82A}">
                    <a16:rowId xmlns:a16="http://schemas.microsoft.com/office/drawing/2014/main" val="1613598491"/>
                  </a:ext>
                </a:extLst>
              </a:tr>
            </a:tbl>
          </a:graphicData>
        </a:graphic>
      </p:graphicFrame>
      <p:sp>
        <p:nvSpPr>
          <p:cNvPr id="3" name="Dikdörtgen 2"/>
          <p:cNvSpPr/>
          <p:nvPr/>
        </p:nvSpPr>
        <p:spPr>
          <a:xfrm>
            <a:off x="3226560" y="5460425"/>
            <a:ext cx="5555496" cy="461665"/>
          </a:xfrm>
          <a:prstGeom prst="rect">
            <a:avLst/>
          </a:prstGeom>
        </p:spPr>
        <p:txBody>
          <a:bodyPr wrap="none">
            <a:spAutoFit/>
          </a:bodyPr>
          <a:lstStyle/>
          <a:p>
            <a:pPr algn="ctr"/>
            <a:r>
              <a:rPr lang="tr-TR" sz="2400" b="0" dirty="0" smtClean="0">
                <a:effectLst>
                  <a:outerShdw blurRad="38100" dist="38100" dir="2700000" algn="tl">
                    <a:srgbClr val="000000">
                      <a:alpha val="43137"/>
                    </a:srgbClr>
                  </a:outerShdw>
                </a:effectLst>
                <a:latin typeface="Google Sans"/>
              </a:rPr>
              <a:t>×:</a:t>
            </a:r>
            <a:r>
              <a:rPr lang="tr-TR" sz="2400" b="0" i="1" dirty="0" smtClean="0">
                <a:effectLst>
                  <a:outerShdw blurRad="38100" dist="38100" dir="2700000" algn="tl">
                    <a:srgbClr val="000000">
                      <a:alpha val="43137"/>
                    </a:srgbClr>
                  </a:outerShdw>
                </a:effectLst>
                <a:latin typeface="Google Sans"/>
              </a:rPr>
              <a:t> Hatalı Tespit Edildi / Tespit Edilemedi</a:t>
            </a:r>
            <a:endParaRPr lang="tr-TR" sz="2400" i="1" dirty="0">
              <a:effectLst>
                <a:outerShdw blurRad="38100" dist="38100" dir="2700000" algn="tl">
                  <a:srgbClr val="000000">
                    <a:alpha val="43137"/>
                  </a:srgbClr>
                </a:outerShdw>
              </a:effectLst>
            </a:endParaRPr>
          </a:p>
        </p:txBody>
      </p:sp>
      <p:sp>
        <p:nvSpPr>
          <p:cNvPr id="7" name="Dikdörtgen 6"/>
          <p:cNvSpPr/>
          <p:nvPr/>
        </p:nvSpPr>
        <p:spPr>
          <a:xfrm>
            <a:off x="3226560" y="4998760"/>
            <a:ext cx="2309030" cy="461665"/>
          </a:xfrm>
          <a:prstGeom prst="rect">
            <a:avLst/>
          </a:prstGeom>
        </p:spPr>
        <p:txBody>
          <a:bodyPr wrap="none">
            <a:spAutoFit/>
          </a:bodyPr>
          <a:lstStyle/>
          <a:p>
            <a:r>
              <a:rPr lang="tr-TR" sz="2400" dirty="0" smtClean="0">
                <a:effectLst>
                  <a:outerShdw blurRad="38100" dist="38100" dir="2700000" algn="tl">
                    <a:srgbClr val="000000">
                      <a:alpha val="43137"/>
                    </a:srgbClr>
                  </a:outerShdw>
                </a:effectLst>
                <a:latin typeface="Google Sans"/>
              </a:rPr>
              <a:t>✓ : </a:t>
            </a:r>
            <a:r>
              <a:rPr lang="tr-TR" sz="2400" i="1" dirty="0" smtClean="0">
                <a:effectLst>
                  <a:outerShdw blurRad="38100" dist="38100" dir="2700000" algn="tl">
                    <a:srgbClr val="000000">
                      <a:alpha val="43137"/>
                    </a:srgbClr>
                  </a:outerShdw>
                </a:effectLst>
                <a:latin typeface="Google Sans"/>
              </a:rPr>
              <a:t>Tespit Edildi</a:t>
            </a:r>
            <a:endParaRPr lang="tr-TR" sz="2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808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49D39"/>
        </a:solidFill>
        <a:effectLst/>
      </p:bgPr>
    </p:bg>
    <p:spTree>
      <p:nvGrpSpPr>
        <p:cNvPr id="1" name=""/>
        <p:cNvGrpSpPr/>
        <p:nvPr/>
      </p:nvGrpSpPr>
      <p:grpSpPr>
        <a:xfrm>
          <a:off x="0" y="0"/>
          <a:ext cx="0" cy="0"/>
          <a:chOff x="0" y="0"/>
          <a:chExt cx="0" cy="0"/>
        </a:xfrm>
      </p:grpSpPr>
      <p:sp>
        <p:nvSpPr>
          <p:cNvPr id="5" name="Metin kutusu 4"/>
          <p:cNvSpPr txBox="1"/>
          <p:nvPr/>
        </p:nvSpPr>
        <p:spPr>
          <a:xfrm>
            <a:off x="4004049" y="597876"/>
            <a:ext cx="4183902" cy="646331"/>
          </a:xfrm>
          <a:prstGeom prst="rect">
            <a:avLst/>
          </a:prstGeom>
          <a:noFill/>
        </p:spPr>
        <p:txBody>
          <a:bodyPr wrap="none" rtlCol="0">
            <a:spAutoFit/>
          </a:bodyPr>
          <a:lstStyle/>
          <a:p>
            <a:r>
              <a:rPr lang="tr-TR" sz="3600" u="sng" dirty="0" smtClean="0">
                <a:solidFill>
                  <a:schemeClr val="bg1"/>
                </a:solidFill>
                <a:effectLst>
                  <a:outerShdw blurRad="38100" dist="38100" dir="2700000" algn="tl">
                    <a:srgbClr val="000000">
                      <a:alpha val="43137"/>
                    </a:srgbClr>
                  </a:outerShdw>
                </a:effectLst>
              </a:rPr>
              <a:t>Sonuçlar ve Yorumlar</a:t>
            </a:r>
            <a:endParaRPr lang="tr-TR" sz="3600" u="sng" dirty="0">
              <a:solidFill>
                <a:schemeClr val="bg1"/>
              </a:solidFill>
              <a:effectLst>
                <a:outerShdw blurRad="38100" dist="38100" dir="2700000" algn="tl">
                  <a:srgbClr val="000000">
                    <a:alpha val="43137"/>
                  </a:srgbClr>
                </a:outerShdw>
              </a:effectLst>
            </a:endParaRPr>
          </a:p>
        </p:txBody>
      </p:sp>
      <p:sp>
        <p:nvSpPr>
          <p:cNvPr id="6" name="Metin kutusu 5"/>
          <p:cNvSpPr txBox="1"/>
          <p:nvPr/>
        </p:nvSpPr>
        <p:spPr>
          <a:xfrm>
            <a:off x="452575" y="2066192"/>
            <a:ext cx="9342056" cy="4708981"/>
          </a:xfrm>
          <a:prstGeom prst="rect">
            <a:avLst/>
          </a:prstGeom>
          <a:noFill/>
        </p:spPr>
        <p:txBody>
          <a:bodyPr wrap="square" rtlCol="0">
            <a:spAutoFit/>
          </a:bodyPr>
          <a:lstStyle/>
          <a:p>
            <a:pPr marL="571500" indent="-571500" algn="just">
              <a:buFont typeface="Arial" panose="020B0604020202020204" pitchFamily="34" charset="0"/>
              <a:buChar char="•"/>
            </a:pPr>
            <a:r>
              <a:rPr lang="tr-TR" sz="2000" b="1" dirty="0" smtClean="0">
                <a:effectLst>
                  <a:outerShdw blurRad="38100" dist="38100" dir="2700000" algn="tl">
                    <a:srgbClr val="000000">
                      <a:alpha val="43137"/>
                    </a:srgbClr>
                  </a:outerShdw>
                </a:effectLst>
              </a:rPr>
              <a:t>Başarı oranı: </a:t>
            </a:r>
            <a:r>
              <a:rPr lang="tr-TR" sz="1600" dirty="0" smtClean="0"/>
              <a:t>Geliştirilen algoritma, eğitim görsellerinin tamamını doğru tespit ederken, test görsellerinden 6 resimden 4'ünü tespit edebilmektedir. Bu nedenle, doğruluk oranı %66,6'dır.</a:t>
            </a:r>
          </a:p>
          <a:p>
            <a:pPr algn="just"/>
            <a:endParaRPr lang="tr-TR" b="1" dirty="0" smtClean="0">
              <a:effectLst>
                <a:outerShdw blurRad="38100" dist="38100" dir="2700000" algn="tl">
                  <a:srgbClr val="000000">
                    <a:alpha val="43137"/>
                  </a:srgbClr>
                </a:outerShdw>
              </a:effectLst>
            </a:endParaRPr>
          </a:p>
          <a:p>
            <a:pPr marL="571500" indent="-571500" algn="just">
              <a:buFont typeface="Arial" panose="020B0604020202020204" pitchFamily="34" charset="0"/>
              <a:buChar char="•"/>
            </a:pPr>
            <a:r>
              <a:rPr lang="tr-TR" sz="2000" b="1" dirty="0" smtClean="0">
                <a:effectLst>
                  <a:outerShdw blurRad="38100" dist="38100" dir="2700000" algn="tl">
                    <a:srgbClr val="000000">
                      <a:alpha val="43137"/>
                    </a:srgbClr>
                  </a:outerShdw>
                </a:effectLst>
              </a:rPr>
              <a:t>Avantajlar: </a:t>
            </a:r>
            <a:r>
              <a:rPr lang="tr-TR" sz="1600" dirty="0" smtClean="0"/>
              <a:t>Algoritma, gri tonlama, morfolojik işlemler, Otsu </a:t>
            </a:r>
            <a:r>
              <a:rPr lang="tr-TR" sz="1600" dirty="0" err="1" smtClean="0"/>
              <a:t>eşikleme</a:t>
            </a:r>
            <a:r>
              <a:rPr lang="tr-TR" sz="1600" dirty="0" smtClean="0"/>
              <a:t>, kenar ve kontur tespiti gibi teknikleri kullanarak maliyeti düşük ve uygulaması kolay bir çözüm sunmaktadır. Hızlı ve optimize edilebilir yapısıyla, gerçek zamanlı sistemlerde kullanılabilecek bir temel oluşturur.</a:t>
            </a:r>
            <a:endParaRPr lang="tr-TR" sz="1600" b="1" dirty="0" smtClean="0">
              <a:effectLst>
                <a:outerShdw blurRad="38100" dist="38100" dir="2700000" algn="tl">
                  <a:srgbClr val="000000">
                    <a:alpha val="43137"/>
                  </a:srgbClr>
                </a:outerShdw>
              </a:effectLst>
            </a:endParaRPr>
          </a:p>
          <a:p>
            <a:pPr marL="571500" indent="-571500">
              <a:buFont typeface="Arial" panose="020B0604020202020204" pitchFamily="34" charset="0"/>
              <a:buChar char="•"/>
            </a:pPr>
            <a:endParaRPr lang="tr-TR" b="1" dirty="0" smtClean="0">
              <a:effectLst>
                <a:outerShdw blurRad="38100" dist="38100" dir="2700000" algn="tl">
                  <a:srgbClr val="000000">
                    <a:alpha val="43137"/>
                  </a:srgbClr>
                </a:outerShdw>
              </a:effectLst>
            </a:endParaRPr>
          </a:p>
          <a:p>
            <a:pPr marL="571500" indent="-571500" algn="just">
              <a:buFont typeface="Arial" panose="020B0604020202020204" pitchFamily="34" charset="0"/>
              <a:buChar char="•"/>
            </a:pPr>
            <a:r>
              <a:rPr lang="tr-TR" sz="2000" b="1" dirty="0" smtClean="0">
                <a:effectLst>
                  <a:outerShdw blurRad="38100" dist="38100" dir="2700000" algn="tl">
                    <a:srgbClr val="000000">
                      <a:alpha val="43137"/>
                    </a:srgbClr>
                  </a:outerShdw>
                </a:effectLst>
              </a:rPr>
              <a:t>Dezavantajlar: </a:t>
            </a:r>
            <a:r>
              <a:rPr lang="tr-TR" sz="1600" dirty="0" smtClean="0"/>
              <a:t>Küçük plakaların tespiti, düşük kontrastlı ve fazla detay içeren görsellerde sınırlı başarı göstermiştir. Algoritmada </a:t>
            </a:r>
            <a:r>
              <a:rPr lang="tr-TR" sz="1600" smtClean="0"/>
              <a:t>kullanılan morfolojik </a:t>
            </a:r>
            <a:r>
              <a:rPr lang="tr-TR" sz="1600" dirty="0" smtClean="0"/>
              <a:t>işlem parametreleri manuel olarak belirlenmiş, bu da otomatik optimize edilebilecek durumlarda performansı düşürebilir. Otsu </a:t>
            </a:r>
            <a:r>
              <a:rPr lang="tr-TR" sz="1600" dirty="0" err="1" smtClean="0"/>
              <a:t>eşikleme</a:t>
            </a:r>
            <a:r>
              <a:rPr lang="tr-TR" sz="1600" dirty="0" smtClean="0"/>
              <a:t> ve </a:t>
            </a:r>
            <a:r>
              <a:rPr lang="tr-TR" sz="1600" dirty="0" err="1" smtClean="0"/>
              <a:t>Canny</a:t>
            </a:r>
            <a:r>
              <a:rPr lang="tr-TR" sz="1600" dirty="0" smtClean="0"/>
              <a:t> kenar tespiti sonrası, parazit bölgeler bazen yanlış tespitlere yol açmıştır.</a:t>
            </a:r>
            <a:endParaRPr lang="tr-TR" sz="1600" b="1" dirty="0" smtClean="0">
              <a:effectLst>
                <a:outerShdw blurRad="38100" dist="38100" dir="2700000" algn="tl">
                  <a:srgbClr val="000000">
                    <a:alpha val="43137"/>
                  </a:srgbClr>
                </a:outerShdw>
              </a:effectLst>
            </a:endParaRPr>
          </a:p>
          <a:p>
            <a:pPr marL="571500" indent="-571500">
              <a:buFont typeface="Arial" panose="020B0604020202020204" pitchFamily="34" charset="0"/>
              <a:buChar char="•"/>
            </a:pPr>
            <a:endParaRPr lang="tr-TR" sz="2000" b="1" dirty="0">
              <a:effectLst>
                <a:outerShdw blurRad="38100" dist="38100" dir="2700000" algn="tl">
                  <a:srgbClr val="000000">
                    <a:alpha val="43137"/>
                  </a:srgbClr>
                </a:outerShdw>
              </a:effectLst>
            </a:endParaRPr>
          </a:p>
          <a:p>
            <a:pPr marL="571500" indent="-571500">
              <a:buFont typeface="Arial" panose="020B0604020202020204" pitchFamily="34" charset="0"/>
              <a:buChar char="•"/>
            </a:pPr>
            <a:r>
              <a:rPr lang="tr-TR" sz="2000" b="1" dirty="0" smtClean="0">
                <a:effectLst>
                  <a:outerShdw blurRad="38100" dist="38100" dir="2700000" algn="tl">
                    <a:srgbClr val="000000">
                      <a:alpha val="43137"/>
                    </a:srgbClr>
                  </a:outerShdw>
                </a:effectLst>
              </a:rPr>
              <a:t>Alternatif  Yöntemler: </a:t>
            </a:r>
          </a:p>
          <a:p>
            <a:pPr marL="1657350" lvl="3" indent="-285750">
              <a:buFont typeface="Wingdings" panose="05000000000000000000" pitchFamily="2" charset="2"/>
              <a:buChar char="Ø"/>
            </a:pPr>
            <a:r>
              <a:rPr lang="tr-TR" sz="1600" dirty="0" smtClean="0"/>
              <a:t>Derin Öğrenme Modelleri-</a:t>
            </a:r>
            <a:r>
              <a:rPr lang="tr-TR" sz="1600" dirty="0" err="1" smtClean="0"/>
              <a:t>Konvolüsyonel</a:t>
            </a:r>
            <a:r>
              <a:rPr lang="tr-TR" sz="1600" dirty="0" smtClean="0"/>
              <a:t> sinir ağları (CNN)</a:t>
            </a:r>
          </a:p>
          <a:p>
            <a:pPr marL="1657350" lvl="3" indent="-285750">
              <a:buFont typeface="Wingdings" panose="05000000000000000000" pitchFamily="2" charset="2"/>
              <a:buChar char="Ø"/>
            </a:pPr>
            <a:r>
              <a:rPr lang="tr-TR" sz="1600" dirty="0" err="1" smtClean="0"/>
              <a:t>Adaptif</a:t>
            </a:r>
            <a:r>
              <a:rPr lang="tr-TR" sz="1600" dirty="0" smtClean="0"/>
              <a:t> </a:t>
            </a:r>
            <a:r>
              <a:rPr lang="tr-TR" sz="1600" dirty="0" err="1" smtClean="0"/>
              <a:t>Eşikleme</a:t>
            </a:r>
            <a:r>
              <a:rPr lang="tr-TR" sz="1600" dirty="0" smtClean="0"/>
              <a:t> ve Gelişmiş </a:t>
            </a:r>
            <a:r>
              <a:rPr lang="tr-TR" sz="1600" dirty="0" err="1" smtClean="0"/>
              <a:t>Segmentasyon</a:t>
            </a:r>
            <a:endParaRPr lang="tr-TR" sz="1600" dirty="0" smtClean="0">
              <a:effectLst>
                <a:outerShdw blurRad="38100" dist="38100" dir="2700000" algn="tl">
                  <a:srgbClr val="000000">
                    <a:alpha val="43137"/>
                  </a:srgbClr>
                </a:outerShdw>
              </a:effectLst>
            </a:endParaRPr>
          </a:p>
          <a:p>
            <a:endParaRPr lang="tr-TR"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2021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etin kutusu 2"/>
          <p:cNvSpPr txBox="1"/>
          <p:nvPr/>
        </p:nvSpPr>
        <p:spPr>
          <a:xfrm>
            <a:off x="624251" y="677007"/>
            <a:ext cx="4378569" cy="1569660"/>
          </a:xfrm>
          <a:prstGeom prst="rect">
            <a:avLst/>
          </a:prstGeom>
          <a:noFill/>
        </p:spPr>
        <p:txBody>
          <a:bodyPr wrap="square" rtlCol="0">
            <a:spAutoFit/>
          </a:bodyPr>
          <a:lstStyle/>
          <a:p>
            <a:pPr algn="ctr"/>
            <a:r>
              <a:rPr lang="tr-TR" sz="4800" b="1" i="1" dirty="0" smtClean="0"/>
              <a:t>Beni dinlediğiniz için teşekkürler.</a:t>
            </a:r>
            <a:endParaRPr lang="tr-TR" sz="4800" b="1" i="1" dirty="0"/>
          </a:p>
        </p:txBody>
      </p:sp>
      <p:sp>
        <p:nvSpPr>
          <p:cNvPr id="7" name="Metin kutusu 6"/>
          <p:cNvSpPr txBox="1"/>
          <p:nvPr/>
        </p:nvSpPr>
        <p:spPr>
          <a:xfrm>
            <a:off x="624251" y="5231423"/>
            <a:ext cx="4070834" cy="1040798"/>
          </a:xfrm>
          <a:prstGeom prst="rect">
            <a:avLst/>
          </a:prstGeom>
          <a:noFill/>
        </p:spPr>
        <p:txBody>
          <a:bodyPr wrap="square" rtlCol="0">
            <a:spAutoFit/>
          </a:bodyPr>
          <a:lstStyle/>
          <a:p>
            <a:pPr algn="ctr">
              <a:lnSpc>
                <a:spcPct val="115000"/>
              </a:lnSpc>
              <a:spcAft>
                <a:spcPts val="0"/>
              </a:spcAft>
            </a:pPr>
            <a:r>
              <a:rPr lang="tr-TR" sz="2800" b="1" i="1" dirty="0" smtClean="0">
                <a:latin typeface="Segoe UI Semibold" panose="020B0702040204020203" pitchFamily="34" charset="0"/>
                <a:ea typeface="Times New Roman" panose="02020603050405020304" pitchFamily="18" charset="0"/>
                <a:cs typeface="Segoe UI Semibold" panose="020B0702040204020203" pitchFamily="34" charset="0"/>
              </a:rPr>
              <a:t>Umut Mehmet Erdem</a:t>
            </a:r>
          </a:p>
          <a:p>
            <a:pPr algn="ctr">
              <a:lnSpc>
                <a:spcPct val="115000"/>
              </a:lnSpc>
              <a:spcAft>
                <a:spcPts val="0"/>
              </a:spcAft>
            </a:pPr>
            <a:r>
              <a:rPr lang="tr-TR" sz="2800" b="1" i="1" dirty="0" smtClean="0">
                <a:latin typeface="Segoe UI Semibold" panose="020B0702040204020203" pitchFamily="34" charset="0"/>
                <a:cs typeface="Segoe UI Semibold" panose="020B0702040204020203" pitchFamily="34" charset="0"/>
              </a:rPr>
              <a:t>200102002025</a:t>
            </a:r>
            <a:endParaRPr lang="tr-TR" sz="2800" i="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1082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1119554" y="193431"/>
            <a:ext cx="9952892" cy="523220"/>
          </a:xfrm>
          <a:prstGeom prst="rect">
            <a:avLst/>
          </a:prstGeom>
          <a:noFill/>
        </p:spPr>
        <p:txBody>
          <a:bodyPr wrap="square" rtlCol="0">
            <a:spAutoFit/>
          </a:bodyPr>
          <a:lstStyle/>
          <a:p>
            <a:pPr algn="ctr"/>
            <a:r>
              <a:rPr lang="tr-TR" sz="2800" u="sng" dirty="0" smtClean="0">
                <a:latin typeface="Cascadia Mono SemiBold" panose="020B0609020000020004" pitchFamily="49" charset="0"/>
                <a:cs typeface="Cascadia Mono SemiBold" panose="020B0609020000020004" pitchFamily="49" charset="0"/>
              </a:rPr>
              <a:t>Algoritma Geliştirme Sürecinde Yapılan Testler</a:t>
            </a:r>
            <a:endParaRPr lang="tr-TR" sz="2800" u="sng" dirty="0">
              <a:latin typeface="Cascadia Mono SemiBold" panose="020B0609020000020004" pitchFamily="49" charset="0"/>
              <a:cs typeface="Cascadia Mono SemiBold" panose="020B0609020000020004" pitchFamily="49" charset="0"/>
            </a:endParaRPr>
          </a:p>
        </p:txBody>
      </p:sp>
      <p:pic>
        <p:nvPicPr>
          <p:cNvPr id="8" name="Resim 7"/>
          <p:cNvPicPr>
            <a:picLocks noChangeAspect="1"/>
          </p:cNvPicPr>
          <p:nvPr/>
        </p:nvPicPr>
        <p:blipFill>
          <a:blip r:embed="rId2"/>
          <a:stretch>
            <a:fillRect/>
          </a:stretch>
        </p:blipFill>
        <p:spPr>
          <a:xfrm>
            <a:off x="229125" y="874912"/>
            <a:ext cx="6193206" cy="1837101"/>
          </a:xfrm>
          <a:prstGeom prst="rect">
            <a:avLst/>
          </a:prstGeom>
        </p:spPr>
      </p:pic>
      <p:pic>
        <p:nvPicPr>
          <p:cNvPr id="10" name="Resim 9"/>
          <p:cNvPicPr>
            <a:picLocks noChangeAspect="1"/>
          </p:cNvPicPr>
          <p:nvPr/>
        </p:nvPicPr>
        <p:blipFill>
          <a:blip r:embed="rId3"/>
          <a:stretch>
            <a:fillRect/>
          </a:stretch>
        </p:blipFill>
        <p:spPr>
          <a:xfrm>
            <a:off x="4910679" y="2712013"/>
            <a:ext cx="7070656" cy="2097378"/>
          </a:xfrm>
          <a:prstGeom prst="rect">
            <a:avLst/>
          </a:prstGeom>
        </p:spPr>
      </p:pic>
      <p:pic>
        <p:nvPicPr>
          <p:cNvPr id="11" name="Resim 10"/>
          <p:cNvPicPr>
            <a:picLocks noChangeAspect="1"/>
          </p:cNvPicPr>
          <p:nvPr/>
        </p:nvPicPr>
        <p:blipFill>
          <a:blip r:embed="rId4"/>
          <a:stretch>
            <a:fillRect/>
          </a:stretch>
        </p:blipFill>
        <p:spPr>
          <a:xfrm>
            <a:off x="229125" y="4809392"/>
            <a:ext cx="6176146" cy="1832039"/>
          </a:xfrm>
          <a:prstGeom prst="rect">
            <a:avLst/>
          </a:prstGeom>
        </p:spPr>
      </p:pic>
    </p:spTree>
    <p:extLst>
      <p:ext uri="{BB962C8B-B14F-4D97-AF65-F5344CB8AC3E}">
        <p14:creationId xmlns:p14="http://schemas.microsoft.com/office/powerpoint/2010/main" val="427292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11"/>
          <p:cNvPicPr>
            <a:picLocks noChangeAspect="1"/>
          </p:cNvPicPr>
          <p:nvPr/>
        </p:nvPicPr>
        <p:blipFill>
          <a:blip r:embed="rId2"/>
          <a:stretch>
            <a:fillRect/>
          </a:stretch>
        </p:blipFill>
        <p:spPr>
          <a:xfrm>
            <a:off x="2380605" y="2522836"/>
            <a:ext cx="7474166" cy="1916454"/>
          </a:xfrm>
          <a:prstGeom prst="rect">
            <a:avLst/>
          </a:prstGeom>
        </p:spPr>
      </p:pic>
      <p:pic>
        <p:nvPicPr>
          <p:cNvPr id="13" name="Resim 12"/>
          <p:cNvPicPr>
            <a:picLocks noChangeAspect="1"/>
          </p:cNvPicPr>
          <p:nvPr/>
        </p:nvPicPr>
        <p:blipFill>
          <a:blip r:embed="rId3"/>
          <a:stretch>
            <a:fillRect/>
          </a:stretch>
        </p:blipFill>
        <p:spPr>
          <a:xfrm>
            <a:off x="2076696" y="404611"/>
            <a:ext cx="8081985" cy="2072304"/>
          </a:xfrm>
          <a:prstGeom prst="rect">
            <a:avLst/>
          </a:prstGeom>
        </p:spPr>
      </p:pic>
      <p:pic>
        <p:nvPicPr>
          <p:cNvPr id="14" name="Resim 13"/>
          <p:cNvPicPr>
            <a:picLocks noChangeAspect="1"/>
          </p:cNvPicPr>
          <p:nvPr/>
        </p:nvPicPr>
        <p:blipFill>
          <a:blip r:embed="rId4"/>
          <a:stretch>
            <a:fillRect/>
          </a:stretch>
        </p:blipFill>
        <p:spPr>
          <a:xfrm>
            <a:off x="805850" y="4485211"/>
            <a:ext cx="10623677" cy="2061708"/>
          </a:xfrm>
          <a:prstGeom prst="rect">
            <a:avLst/>
          </a:prstGeom>
        </p:spPr>
      </p:pic>
    </p:spTree>
    <p:extLst>
      <p:ext uri="{BB962C8B-B14F-4D97-AF65-F5344CB8AC3E}">
        <p14:creationId xmlns:p14="http://schemas.microsoft.com/office/powerpoint/2010/main" val="16988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891474" y="2382971"/>
            <a:ext cx="10419798" cy="2153110"/>
          </a:xfrm>
          <a:prstGeom prst="rect">
            <a:avLst/>
          </a:prstGeom>
        </p:spPr>
      </p:pic>
      <p:pic>
        <p:nvPicPr>
          <p:cNvPr id="3" name="Resim 2"/>
          <p:cNvPicPr>
            <a:picLocks noChangeAspect="1"/>
          </p:cNvPicPr>
          <p:nvPr/>
        </p:nvPicPr>
        <p:blipFill>
          <a:blip r:embed="rId3"/>
          <a:stretch>
            <a:fillRect/>
          </a:stretch>
        </p:blipFill>
        <p:spPr>
          <a:xfrm>
            <a:off x="262629" y="4650637"/>
            <a:ext cx="11677488" cy="1802406"/>
          </a:xfrm>
          <a:prstGeom prst="rect">
            <a:avLst/>
          </a:prstGeom>
        </p:spPr>
      </p:pic>
      <p:pic>
        <p:nvPicPr>
          <p:cNvPr id="4" name="Resim 3"/>
          <p:cNvPicPr>
            <a:picLocks noChangeAspect="1"/>
          </p:cNvPicPr>
          <p:nvPr/>
        </p:nvPicPr>
        <p:blipFill>
          <a:blip r:embed="rId4"/>
          <a:stretch>
            <a:fillRect/>
          </a:stretch>
        </p:blipFill>
        <p:spPr>
          <a:xfrm>
            <a:off x="321894" y="379697"/>
            <a:ext cx="11558958" cy="1888718"/>
          </a:xfrm>
          <a:prstGeom prst="rect">
            <a:avLst/>
          </a:prstGeom>
        </p:spPr>
      </p:pic>
    </p:spTree>
    <p:extLst>
      <p:ext uri="{BB962C8B-B14F-4D97-AF65-F5344CB8AC3E}">
        <p14:creationId xmlns:p14="http://schemas.microsoft.com/office/powerpoint/2010/main" val="1169352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585122" y="2394038"/>
            <a:ext cx="10762208" cy="1840620"/>
          </a:xfrm>
          <a:prstGeom prst="rect">
            <a:avLst/>
          </a:prstGeom>
        </p:spPr>
      </p:pic>
      <p:pic>
        <p:nvPicPr>
          <p:cNvPr id="6" name="Resim 5"/>
          <p:cNvPicPr>
            <a:picLocks noChangeAspect="1"/>
          </p:cNvPicPr>
          <p:nvPr/>
        </p:nvPicPr>
        <p:blipFill>
          <a:blip r:embed="rId3"/>
          <a:stretch>
            <a:fillRect/>
          </a:stretch>
        </p:blipFill>
        <p:spPr>
          <a:xfrm>
            <a:off x="195293" y="4589584"/>
            <a:ext cx="11806012" cy="1584022"/>
          </a:xfrm>
          <a:prstGeom prst="rect">
            <a:avLst/>
          </a:prstGeom>
        </p:spPr>
      </p:pic>
      <p:pic>
        <p:nvPicPr>
          <p:cNvPr id="7" name="Resim 6"/>
          <p:cNvPicPr>
            <a:picLocks noChangeAspect="1"/>
          </p:cNvPicPr>
          <p:nvPr/>
        </p:nvPicPr>
        <p:blipFill>
          <a:blip r:embed="rId4"/>
          <a:stretch>
            <a:fillRect/>
          </a:stretch>
        </p:blipFill>
        <p:spPr>
          <a:xfrm>
            <a:off x="202138" y="989639"/>
            <a:ext cx="11799167" cy="1049473"/>
          </a:xfrm>
          <a:prstGeom prst="rect">
            <a:avLst/>
          </a:prstGeom>
        </p:spPr>
      </p:pic>
    </p:spTree>
    <p:extLst>
      <p:ext uri="{BB962C8B-B14F-4D97-AF65-F5344CB8AC3E}">
        <p14:creationId xmlns:p14="http://schemas.microsoft.com/office/powerpoint/2010/main" val="17778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295400" y="1828801"/>
            <a:ext cx="9952892" cy="523220"/>
          </a:xfrm>
          <a:prstGeom prst="rect">
            <a:avLst/>
          </a:prstGeom>
          <a:noFill/>
        </p:spPr>
        <p:txBody>
          <a:bodyPr wrap="square" rtlCol="0">
            <a:spAutoFit/>
          </a:bodyPr>
          <a:lstStyle/>
          <a:p>
            <a:pPr algn="ctr"/>
            <a:r>
              <a:rPr lang="tr-TR" sz="2800" dirty="0" smtClean="0">
                <a:latin typeface="Cascadia Mono SemiBold" panose="020B0609020000020004" pitchFamily="49" charset="0"/>
                <a:cs typeface="Cascadia Mono SemiBold" panose="020B0609020000020004" pitchFamily="49" charset="0"/>
              </a:rPr>
              <a:t>Projenin </a:t>
            </a:r>
            <a:r>
              <a:rPr lang="tr-TR" sz="2800" dirty="0" smtClean="0">
                <a:latin typeface="Cascadia Mono SemiBold" panose="020B0609020000020004" pitchFamily="49" charset="0"/>
                <a:cs typeface="Cascadia Mono SemiBold" panose="020B0609020000020004" pitchFamily="49" charset="0"/>
              </a:rPr>
              <a:t>Tanımı</a:t>
            </a:r>
            <a:endParaRPr lang="tr-TR" sz="2800" dirty="0">
              <a:latin typeface="Cascadia Mono SemiBold" panose="020B0609020000020004" pitchFamily="49" charset="0"/>
              <a:cs typeface="Cascadia Mono SemiBold" panose="020B0609020000020004" pitchFamily="49" charset="0"/>
            </a:endParaRPr>
          </a:p>
        </p:txBody>
      </p:sp>
      <p:sp>
        <p:nvSpPr>
          <p:cNvPr id="6" name="Metin kutusu 5"/>
          <p:cNvSpPr txBox="1"/>
          <p:nvPr/>
        </p:nvSpPr>
        <p:spPr>
          <a:xfrm>
            <a:off x="1295400" y="3045070"/>
            <a:ext cx="9952892" cy="2031325"/>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AbadiMTStd-Condensed" panose="020B0506020104020204" pitchFamily="34" charset="0"/>
              </a:rPr>
              <a:t>Trafik yönetiminde araçların </a:t>
            </a:r>
            <a:r>
              <a:rPr lang="tr-TR" dirty="0" err="1" smtClean="0">
                <a:latin typeface="AbadiMTStd-Condensed" panose="020B0506020104020204" pitchFamily="34" charset="0"/>
              </a:rPr>
              <a:t>kimliklendirilmesi</a:t>
            </a:r>
            <a:r>
              <a:rPr lang="tr-TR" dirty="0" smtClean="0">
                <a:latin typeface="AbadiMTStd-Condensed" panose="020B0506020104020204" pitchFamily="34" charset="0"/>
              </a:rPr>
              <a:t>, otopark yönetimi, geçiş ücreti sistemleri ve güvenlik sistemlerinde araç takibi; hız, doğruluk ve verimlilik açısından önemli bir problemdir. Farklı ışık koşulları, plaka boyutları, açı değişimleri ve çevresel gürültü gibi etkenler, plaka tespiti sürecini daha da zorlaştırmaktadır.</a:t>
            </a:r>
          </a:p>
          <a:p>
            <a:pPr algn="just"/>
            <a:endParaRPr lang="tr-TR" dirty="0" smtClean="0">
              <a:latin typeface="AbadiMTStd-Condensed" panose="020B0506020104020204" pitchFamily="34" charset="0"/>
            </a:endParaRPr>
          </a:p>
          <a:p>
            <a:pPr marL="285750" indent="-285750" algn="just">
              <a:buFont typeface="Arial" panose="020B0604020202020204" pitchFamily="34" charset="0"/>
              <a:buChar char="•"/>
            </a:pPr>
            <a:r>
              <a:rPr lang="tr-TR" dirty="0" smtClean="0">
                <a:latin typeface="AbadiMTStd-Condensed" panose="020B0506020104020204" pitchFamily="34" charset="0"/>
              </a:rPr>
              <a:t>Bu zorlukları aşmak için görüntü işleme tekniklerini kullanarak plakaların doğru, hızlı ve gerçek zamanlı tespitini sağlayan bir algoritma geliştirilmiştir. Algoritma, farklı koşullarda plaka tespitini optimize etmek ve trafik sistemlerine uygulanabilir bir çözüm sunmayı hedeflemektedir.</a:t>
            </a:r>
            <a:endParaRPr lang="tr-TR" dirty="0">
              <a:latin typeface="AbadiMTStd-Condensed" panose="020B0506020104020204" pitchFamily="34" charset="0"/>
              <a:cs typeface="Cascadia Mono SemiBold" panose="020B0609020000020004" pitchFamily="49" charset="0"/>
            </a:endParaRPr>
          </a:p>
        </p:txBody>
      </p:sp>
    </p:spTree>
    <p:extLst>
      <p:ext uri="{BB962C8B-B14F-4D97-AF65-F5344CB8AC3E}">
        <p14:creationId xmlns:p14="http://schemas.microsoft.com/office/powerpoint/2010/main" val="382506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75947" y="2274838"/>
            <a:ext cx="3974122" cy="2308324"/>
          </a:xfrm>
          <a:prstGeom prst="rect">
            <a:avLst/>
          </a:prstGeom>
          <a:noFill/>
        </p:spPr>
        <p:txBody>
          <a:bodyPr wrap="square" rtlCol="0">
            <a:spAutoFit/>
          </a:bodyPr>
          <a:lstStyle/>
          <a:p>
            <a:pPr algn="ctr">
              <a:lnSpc>
                <a:spcPct val="150000"/>
              </a:lnSpc>
            </a:pPr>
            <a:r>
              <a:rPr lang="tr-TR" sz="3200" dirty="0" smtClean="0">
                <a:solidFill>
                  <a:schemeClr val="bg1"/>
                </a:solidFill>
                <a:latin typeface="Cascadia Mono SemiBold" panose="020B0609020000020004" pitchFamily="49" charset="0"/>
                <a:cs typeface="Cascadia Mono SemiBold" panose="020B0609020000020004" pitchFamily="49" charset="0"/>
              </a:rPr>
              <a:t>Tasarlanan Algoritmanın Akış Diyagramı</a:t>
            </a:r>
            <a:endParaRPr lang="tr-TR" sz="3200" dirty="0">
              <a:solidFill>
                <a:schemeClr val="bg1"/>
              </a:solidFill>
              <a:latin typeface="Cascadia Mono SemiBold" panose="020B0609020000020004" pitchFamily="49" charset="0"/>
              <a:cs typeface="Cascadia Mono SemiBold" panose="020B0609020000020004" pitchFamily="49" charset="0"/>
            </a:endParaRPr>
          </a:p>
        </p:txBody>
      </p:sp>
      <p:pic>
        <p:nvPicPr>
          <p:cNvPr id="2" name="Resim 1"/>
          <p:cNvPicPr>
            <a:picLocks noChangeAspect="1"/>
          </p:cNvPicPr>
          <p:nvPr/>
        </p:nvPicPr>
        <p:blipFill rotWithShape="1">
          <a:blip r:embed="rId2">
            <a:extLst>
              <a:ext uri="{28A0092B-C50C-407E-A947-70E740481C1C}">
                <a14:useLocalDpi xmlns:a14="http://schemas.microsoft.com/office/drawing/2010/main" val="0"/>
              </a:ext>
            </a:extLst>
          </a:blip>
          <a:srcRect t="3846" b="692"/>
          <a:stretch/>
        </p:blipFill>
        <p:spPr>
          <a:xfrm>
            <a:off x="5919178" y="190893"/>
            <a:ext cx="4995981" cy="6476215"/>
          </a:xfrm>
          <a:prstGeom prst="rect">
            <a:avLst/>
          </a:prstGeom>
        </p:spPr>
      </p:pic>
    </p:spTree>
    <p:extLst>
      <p:ext uri="{BB962C8B-B14F-4D97-AF65-F5344CB8AC3E}">
        <p14:creationId xmlns:p14="http://schemas.microsoft.com/office/powerpoint/2010/main" val="848276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Algoritmanın Test Sonuçları</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____________</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Eğitim görseli</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Kolay 2</a:t>
            </a:r>
            <a:endParaRPr lang="tr-TR" dirty="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55" y="2605142"/>
            <a:ext cx="4929552" cy="3529272"/>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293" y="1007796"/>
            <a:ext cx="4859214" cy="1597346"/>
          </a:xfrm>
          <a:prstGeom prst="rect">
            <a:avLst/>
          </a:prstGeom>
        </p:spPr>
      </p:pic>
    </p:spTree>
    <p:extLst>
      <p:ext uri="{BB962C8B-B14F-4D97-AF65-F5344CB8AC3E}">
        <p14:creationId xmlns:p14="http://schemas.microsoft.com/office/powerpoint/2010/main" val="421829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Algoritmanın Test Sonuçları</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____________</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Test görseli</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Kolay 1</a:t>
            </a:r>
            <a:endParaRPr lang="tr-TR" dirty="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008" y="2583759"/>
            <a:ext cx="4964720" cy="3554450"/>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414" y="820452"/>
            <a:ext cx="4067908" cy="1665004"/>
          </a:xfrm>
          <a:prstGeom prst="rect">
            <a:avLst/>
          </a:prstGeom>
        </p:spPr>
      </p:pic>
    </p:spTree>
    <p:extLst>
      <p:ext uri="{BB962C8B-B14F-4D97-AF65-F5344CB8AC3E}">
        <p14:creationId xmlns:p14="http://schemas.microsoft.com/office/powerpoint/2010/main" val="2101574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9236" y="2232348"/>
            <a:ext cx="6309373" cy="3913640"/>
          </a:xfrm>
        </p:spPr>
      </p:pic>
      <p:sp>
        <p:nvSpPr>
          <p:cNvPr id="4" name="Unvan 1"/>
          <p:cNvSpPr>
            <a:spLocks noGrp="1"/>
          </p:cNvSpPr>
          <p:nvPr>
            <p:ph type="title"/>
          </p:nvPr>
        </p:nvSpPr>
        <p:spPr>
          <a:xfrm>
            <a:off x="252919" y="1123837"/>
            <a:ext cx="2947482" cy="4601183"/>
          </a:xfrm>
        </p:spPr>
        <p:txBody>
          <a:bodyPr>
            <a:normAutofit/>
          </a:bodyPr>
          <a:lstStyle/>
          <a:p>
            <a:pPr algn="ct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Algoritmanın Test Sonuçları</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____________</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Eğitim görseli</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Orta 2</a:t>
            </a:r>
            <a:endParaRPr lang="tr-TR" dirty="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endParaRP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776" y="703774"/>
            <a:ext cx="4390292" cy="1528574"/>
          </a:xfrm>
          <a:prstGeom prst="rect">
            <a:avLst/>
          </a:prstGeom>
        </p:spPr>
      </p:pic>
    </p:spTree>
    <p:extLst>
      <p:ext uri="{BB962C8B-B14F-4D97-AF65-F5344CB8AC3E}">
        <p14:creationId xmlns:p14="http://schemas.microsoft.com/office/powerpoint/2010/main" val="1055970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5093" y="2622191"/>
            <a:ext cx="5855922" cy="3555986"/>
          </a:xfrm>
        </p:spPr>
      </p:pic>
      <p:sp>
        <p:nvSpPr>
          <p:cNvPr id="5" name="Unvan 1"/>
          <p:cNvSpPr>
            <a:spLocks noGrp="1"/>
          </p:cNvSpPr>
          <p:nvPr>
            <p:ph type="title"/>
          </p:nvPr>
        </p:nvSpPr>
        <p:spPr/>
        <p:txBody>
          <a:bodyPr>
            <a:normAutofit/>
          </a:bodyPr>
          <a:lstStyle/>
          <a:p>
            <a:pPr algn="ct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Algoritmanın Test Sonuçları</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____________</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Eğitim görseli</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Zor </a:t>
            </a:r>
            <a:r>
              <a:rPr lang="tr-TR" dirty="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1</a:t>
            </a: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308" y="838947"/>
            <a:ext cx="4085492" cy="1783244"/>
          </a:xfrm>
          <a:prstGeom prst="rect">
            <a:avLst/>
          </a:prstGeom>
        </p:spPr>
      </p:pic>
    </p:spTree>
    <p:extLst>
      <p:ext uri="{BB962C8B-B14F-4D97-AF65-F5344CB8AC3E}">
        <p14:creationId xmlns:p14="http://schemas.microsoft.com/office/powerpoint/2010/main" val="1516014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p:txBody>
          <a:bodyPr>
            <a:normAutofit/>
          </a:bodyPr>
          <a:lstStyle/>
          <a:p>
            <a:pPr algn="ct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Algoritmanın Test Sonuçları</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____________</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Test görseli</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Zor </a:t>
            </a:r>
            <a:r>
              <a:rPr lang="tr-TR" dirty="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1</a:t>
            </a:r>
          </a:p>
        </p:txBody>
      </p:sp>
      <p:pic>
        <p:nvPicPr>
          <p:cNvPr id="3" name="İçerik Yer Tutucusu 2"/>
          <p:cNvPicPr>
            <a:picLocks noGrp="1" noChangeAspect="1"/>
          </p:cNvPicPr>
          <p:nvPr>
            <p:ph idx="1"/>
          </p:nvPr>
        </p:nvPicPr>
        <p:blipFill rotWithShape="1">
          <a:blip r:embed="rId2">
            <a:extLst>
              <a:ext uri="{28A0092B-C50C-407E-A947-70E740481C1C}">
                <a14:useLocalDpi xmlns:a14="http://schemas.microsoft.com/office/drawing/2010/main" val="0"/>
              </a:ext>
            </a:extLst>
          </a:blip>
          <a:srcRect t="58703"/>
          <a:stretch/>
        </p:blipFill>
        <p:spPr>
          <a:xfrm>
            <a:off x="3680339" y="4312948"/>
            <a:ext cx="7881547" cy="1674613"/>
          </a:xfrm>
        </p:spPr>
      </p:pic>
      <p:pic>
        <p:nvPicPr>
          <p:cNvPr id="6" name="Resim 5"/>
          <p:cNvPicPr>
            <a:picLocks noChangeAspect="1"/>
          </p:cNvPicPr>
          <p:nvPr/>
        </p:nvPicPr>
        <p:blipFill rotWithShape="1">
          <a:blip r:embed="rId2">
            <a:extLst>
              <a:ext uri="{28A0092B-C50C-407E-A947-70E740481C1C}">
                <a14:useLocalDpi xmlns:a14="http://schemas.microsoft.com/office/drawing/2010/main" val="0"/>
              </a:ext>
            </a:extLst>
          </a:blip>
          <a:srcRect b="59480"/>
          <a:stretch/>
        </p:blipFill>
        <p:spPr>
          <a:xfrm>
            <a:off x="3683778" y="2695739"/>
            <a:ext cx="7878108" cy="1642370"/>
          </a:xfrm>
          <a:prstGeom prst="rect">
            <a:avLst/>
          </a:prstGeom>
        </p:spPr>
      </p:pic>
      <p:pic>
        <p:nvPicPr>
          <p:cNvPr id="7" name="Resim 6"/>
          <p:cNvPicPr>
            <a:picLocks noChangeAspect="1"/>
          </p:cNvPicPr>
          <p:nvPr/>
        </p:nvPicPr>
        <p:blipFill rotWithShape="1">
          <a:blip r:embed="rId3">
            <a:extLst>
              <a:ext uri="{28A0092B-C50C-407E-A947-70E740481C1C}">
                <a14:useLocalDpi xmlns:a14="http://schemas.microsoft.com/office/drawing/2010/main" val="0"/>
              </a:ext>
            </a:extLst>
          </a:blip>
          <a:srcRect l="-590" t="319" r="590" b="52227"/>
          <a:stretch/>
        </p:blipFill>
        <p:spPr>
          <a:xfrm>
            <a:off x="4169997" y="1047760"/>
            <a:ext cx="3036276" cy="1334958"/>
          </a:xfrm>
          <a:prstGeom prst="rect">
            <a:avLst/>
          </a:prstGeom>
        </p:spPr>
      </p:pic>
      <p:pic>
        <p:nvPicPr>
          <p:cNvPr id="8" name="Resim 7"/>
          <p:cNvPicPr>
            <a:picLocks noChangeAspect="1"/>
          </p:cNvPicPr>
          <p:nvPr/>
        </p:nvPicPr>
        <p:blipFill rotWithShape="1">
          <a:blip r:embed="rId3">
            <a:extLst>
              <a:ext uri="{28A0092B-C50C-407E-A947-70E740481C1C}">
                <a14:useLocalDpi xmlns:a14="http://schemas.microsoft.com/office/drawing/2010/main" val="0"/>
              </a:ext>
            </a:extLst>
          </a:blip>
          <a:srcRect t="58275"/>
          <a:stretch/>
        </p:blipFill>
        <p:spPr>
          <a:xfrm>
            <a:off x="7711132" y="1123024"/>
            <a:ext cx="3258458" cy="1259694"/>
          </a:xfrm>
          <a:prstGeom prst="rect">
            <a:avLst/>
          </a:prstGeom>
        </p:spPr>
      </p:pic>
    </p:spTree>
    <p:extLst>
      <p:ext uri="{BB962C8B-B14F-4D97-AF65-F5344CB8AC3E}">
        <p14:creationId xmlns:p14="http://schemas.microsoft.com/office/powerpoint/2010/main" val="3819508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p:txBody>
          <a:bodyPr>
            <a:normAutofit/>
          </a:bodyPr>
          <a:lstStyle/>
          <a:p>
            <a:pPr algn="ct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Algoritmanın Test Sonuçları</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____________</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Test görseli</a:t>
            </a:r>
            <a:b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br>
            <a:r>
              <a:rPr lang="tr-TR" dirty="0" smtClean="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rPr>
              <a:t>Zor 2</a:t>
            </a:r>
            <a:endParaRPr lang="tr-TR" dirty="0">
              <a:effectLst>
                <a:outerShdw blurRad="38100" dist="38100" dir="2700000" algn="tl">
                  <a:srgbClr val="000000">
                    <a:alpha val="43137"/>
                  </a:srgbClr>
                </a:outerShdw>
              </a:effectLst>
              <a:latin typeface="Candara" panose="020E0502030303020204" pitchFamily="34" charset="0"/>
              <a:cs typeface="Cascadia Code" panose="020B0609020000020004" pitchFamily="49" charset="0"/>
            </a:endParaRP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6794" y="1884019"/>
            <a:ext cx="4818428" cy="3449714"/>
          </a:xfr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394" y="2646485"/>
            <a:ext cx="3406400" cy="1924782"/>
          </a:xfrm>
          <a:prstGeom prst="rect">
            <a:avLst/>
          </a:prstGeom>
        </p:spPr>
      </p:pic>
    </p:spTree>
    <p:extLst>
      <p:ext uri="{BB962C8B-B14F-4D97-AF65-F5344CB8AC3E}">
        <p14:creationId xmlns:p14="http://schemas.microsoft.com/office/powerpoint/2010/main" val="4287844007"/>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43B33"/>
      </a:dk2>
      <a:lt2>
        <a:srgbClr val="BFD4C6"/>
      </a:lt2>
      <a:accent1>
        <a:srgbClr val="549E39"/>
      </a:accent1>
      <a:accent2>
        <a:srgbClr val="C7D157"/>
      </a:accent2>
      <a:accent3>
        <a:srgbClr val="F08F1C"/>
      </a:accent3>
      <a:accent4>
        <a:srgbClr val="D05745"/>
      </a:accent4>
      <a:accent5>
        <a:srgbClr val="558569"/>
      </a:accent5>
      <a:accent6>
        <a:srgbClr val="5E99A4"/>
      </a:accent6>
      <a:hlink>
        <a:srgbClr val="00AAD8"/>
      </a:hlink>
      <a:folHlink>
        <a:srgbClr val="6B6B6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5118000A-40C1-40FE-8820-365222333493}"/>
    </a:ext>
  </a:extLst>
</a:theme>
</file>

<file path=ppt/theme/theme2.xml><?xml version="1.0" encoding="utf-8"?>
<a:theme xmlns:a="http://schemas.openxmlformats.org/drawingml/2006/main" name="Çerçeve">
  <a:themeElements>
    <a:clrScheme name="Yeşil">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Çerçev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Çerçev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Şeritli">
  <a:themeElements>
    <a:clrScheme name="Özel 1">
      <a:dk1>
        <a:srgbClr val="2C2C2C"/>
      </a:dk1>
      <a:lt1>
        <a:srgbClr val="FFFFFF"/>
      </a:lt1>
      <a:dk2>
        <a:srgbClr val="00B050"/>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Şeritli">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Şeritli">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TM03457475[[fn=Çerçeve]]</Template>
  <TotalTime>128</TotalTime>
  <Words>324</Words>
  <Application>Microsoft Office PowerPoint</Application>
  <PresentationFormat>Geniş ekran</PresentationFormat>
  <Paragraphs>53</Paragraphs>
  <Slides>16</Slides>
  <Notes>0</Notes>
  <HiddenSlides>0</HiddenSlides>
  <MMClips>0</MMClips>
  <ScaleCrop>false</ScaleCrop>
  <HeadingPairs>
    <vt:vector size="6" baseType="variant">
      <vt:variant>
        <vt:lpstr>Kullanılan Yazı Tipleri</vt:lpstr>
      </vt:variant>
      <vt:variant>
        <vt:i4>12</vt:i4>
      </vt:variant>
      <vt:variant>
        <vt:lpstr>Tema</vt:lpstr>
      </vt:variant>
      <vt:variant>
        <vt:i4>3</vt:i4>
      </vt:variant>
      <vt:variant>
        <vt:lpstr>Slayt Başlıkları</vt:lpstr>
      </vt:variant>
      <vt:variant>
        <vt:i4>16</vt:i4>
      </vt:variant>
    </vt:vector>
  </HeadingPairs>
  <TitlesOfParts>
    <vt:vector size="31" baseType="lpstr">
      <vt:lpstr>AbadiMTStd-Condensed</vt:lpstr>
      <vt:lpstr>Arial</vt:lpstr>
      <vt:lpstr>Calibri Light</vt:lpstr>
      <vt:lpstr>Candara</vt:lpstr>
      <vt:lpstr>Cascadia Code</vt:lpstr>
      <vt:lpstr>Cascadia Mono SemiBold</vt:lpstr>
      <vt:lpstr>Corbel</vt:lpstr>
      <vt:lpstr>Google Sans</vt:lpstr>
      <vt:lpstr>Segoe UI Semibold</vt:lpstr>
      <vt:lpstr>Times New Roman</vt:lpstr>
      <vt:lpstr>Wingdings</vt:lpstr>
      <vt:lpstr>Wingdings 2</vt:lpstr>
      <vt:lpstr>Metropolitan</vt:lpstr>
      <vt:lpstr>Çerçeve</vt:lpstr>
      <vt:lpstr>Şeritli</vt:lpstr>
      <vt:lpstr>PowerPoint Sunusu</vt:lpstr>
      <vt:lpstr>PowerPoint Sunusu</vt:lpstr>
      <vt:lpstr>PowerPoint Sunusu</vt:lpstr>
      <vt:lpstr>Algoritmanın Test Sonuçları ____________  Eğitim görseli Kolay 2</vt:lpstr>
      <vt:lpstr>Algoritmanın Test Sonuçları ____________  Test görseli Kolay 1</vt:lpstr>
      <vt:lpstr>Algoritmanın Test Sonuçları ____________  Eğitim görseli Orta 2</vt:lpstr>
      <vt:lpstr>Algoritmanın Test Sonuçları ____________  Eğitim görseli Zor 1</vt:lpstr>
      <vt:lpstr>Algoritmanın Test Sonuçları ____________  Test görseli Zor 1</vt:lpstr>
      <vt:lpstr>Algoritmanın Test Sonuçları ____________  Test görseli Zor 2</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umut mehmet erdem</dc:creator>
  <cp:lastModifiedBy>umut mehmet erdem</cp:lastModifiedBy>
  <cp:revision>17</cp:revision>
  <dcterms:created xsi:type="dcterms:W3CDTF">2024-12-24T20:01:52Z</dcterms:created>
  <dcterms:modified xsi:type="dcterms:W3CDTF">2024-12-25T06:41:28Z</dcterms:modified>
</cp:coreProperties>
</file>